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7"/>
  </p:notesMasterIdLst>
  <p:sldIdLst>
    <p:sldId id="259" r:id="rId6"/>
  </p:sldIdLst>
  <p:sldSz cx="6858000" cy="9144000" type="letter"/>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2B"/>
    <a:srgbClr val="002B45"/>
    <a:srgbClr val="FFD530"/>
    <a:srgbClr val="FEC200"/>
    <a:srgbClr val="EDC87E"/>
    <a:srgbClr val="FF0000"/>
    <a:srgbClr val="0000FF"/>
    <a:srgbClr val="FF0066"/>
    <a:srgbClr val="FFFF66"/>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3979" autoAdjust="0"/>
  </p:normalViewPr>
  <p:slideViewPr>
    <p:cSldViewPr snapToGrid="0">
      <p:cViewPr>
        <p:scale>
          <a:sx n="142" d="100"/>
          <a:sy n="142" d="100"/>
        </p:scale>
        <p:origin x="1578"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884614" y="0"/>
            <a:ext cx="2971800" cy="463647"/>
          </a:xfrm>
          <a:prstGeom prst="rect">
            <a:avLst/>
          </a:prstGeom>
        </p:spPr>
        <p:txBody>
          <a:bodyPr vert="horz" lIns="92492" tIns="46246" rIns="92492" bIns="46246" rtlCol="0"/>
          <a:lstStyle>
            <a:lvl1pPr algn="r">
              <a:defRPr sz="1200"/>
            </a:lvl1pPr>
          </a:lstStyle>
          <a:p>
            <a:fld id="{65E0C8F1-D2CA-4C07-B591-7CD1A8914A71}" type="datetimeFigureOut">
              <a:rPr lang="en-US" smtClean="0"/>
              <a:t>3/15/2023</a:t>
            </a:fld>
            <a:endParaRPr lang="en-US" dirty="0"/>
          </a:p>
        </p:txBody>
      </p:sp>
      <p:sp>
        <p:nvSpPr>
          <p:cNvPr id="4" name="Slide Image Placeholder 3"/>
          <p:cNvSpPr>
            <a:spLocks noGrp="1" noRot="1" noChangeAspect="1"/>
          </p:cNvSpPr>
          <p:nvPr>
            <p:ph type="sldImg" idx="2"/>
          </p:nvPr>
        </p:nvSpPr>
        <p:spPr>
          <a:xfrm>
            <a:off x="2260600" y="1154113"/>
            <a:ext cx="2336800" cy="3119437"/>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85800" y="4447154"/>
            <a:ext cx="5486400" cy="3638580"/>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4"/>
            <a:ext cx="2971800" cy="463646"/>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2681926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C78CAC-8069-4229-BD2E-0B23D38792FE}" type="datetime1">
              <a:rPr lang="en-US" smtClean="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6490B6-9C63-4426-8942-2D3B7839C274}" type="datetime1">
              <a:rPr lang="en-US" smtClean="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97CC55-EF13-4451-B511-DE932CDF1BB8}" type="datetime1">
              <a:rPr lang="en-US" smtClean="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D54D8-AA0C-4E63-8430-683A9ADD0965}" type="datetime1">
              <a:rPr lang="en-US" smtClean="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8DAF0B-FC82-4776-ABD1-83669CF205AA}" type="datetime1">
              <a:rPr lang="en-US" smtClean="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16840B-C047-4D5F-9E64-5A492050771A}" type="datetime1">
              <a:rPr lang="en-US" smtClean="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31BDC7-5889-4A18-85A1-D6B9BF8DE17E}" type="datetime1">
              <a:rPr lang="en-US" smtClean="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D23C15-AC6B-43A9-84A6-4F7C059D3199}" type="datetime1">
              <a:rPr lang="en-US" smtClean="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13DD9-BDB7-4F2A-8C17-9D7FCE5C66CF}" type="datetime1">
              <a:rPr lang="en-US" smtClean="0"/>
              <a:t>3/15/2023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C05C7A-4612-451F-8172-EAD723967E32}" type="datetime1">
              <a:rPr lang="en-US" smtClean="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5A8D10D-E77E-4478-AB56-51535E63CD75}" type="datetime1">
              <a:rPr lang="en-US" smtClean="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653D325-FC94-4D32-A026-5845F629B39D}" type="datetime1">
              <a:rPr lang="en-US" smtClean="0"/>
              <a:t>3/15/2023</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p:cNvSpPr>
          <p:nvPr/>
        </p:nvSpPr>
        <p:spPr>
          <a:xfrm>
            <a:off x="261600" y="1568531"/>
            <a:ext cx="6584827" cy="7479318"/>
          </a:xfrm>
          <a:prstGeom prst="rect">
            <a:avLst/>
          </a:prstGeom>
          <a:noFill/>
        </p:spPr>
        <p:txBody>
          <a:bodyPr wrap="square" numCol="3" spcCol="91440" rtlCol="0">
            <a:noAutofit/>
          </a:bodyPr>
          <a:lstStyle/>
          <a:p>
            <a:pPr indent="91440"/>
            <a:r>
              <a:rPr lang="en-US" sz="1000" dirty="0">
                <a:latin typeface="US Army Light" panose="020B0506030202020204" pitchFamily="34" charset="0"/>
                <a:cs typeface="Times New Roman" panose="02020603050405020304" pitchFamily="18" charset="0"/>
              </a:rPr>
              <a:t>On  16 March 2023, the Army released ALARACT 018/2023 (ALARACT 007/2023 now inactive), which provides Soldiers (as defined in key terms) and Families greater flexibility and extended time with dependent children. </a:t>
            </a:r>
            <a:r>
              <a:rPr lang="en-US" sz="1000" dirty="0">
                <a:latin typeface="US Army Light" panose="020B0506030202020204" pitchFamily="34" charset="0"/>
                <a:ea typeface="Verdana" panose="020B0604030504040204" pitchFamily="34" charset="0"/>
                <a:cs typeface="Times New Roman" panose="02020603050405020304" pitchFamily="18" charset="0"/>
              </a:rPr>
              <a:t>P</a:t>
            </a:r>
            <a:r>
              <a:rPr lang="en-US" sz="1000" b="0" i="0" dirty="0">
                <a:effectLst/>
                <a:latin typeface="US Army Light" panose="020B0506030202020204" pitchFamily="34" charset="0"/>
                <a:ea typeface="Verdana" panose="020B0604030504040204" pitchFamily="34" charset="0"/>
                <a:cs typeface="Times New Roman" panose="02020603050405020304" pitchFamily="18" charset="0"/>
              </a:rPr>
              <a:t>er the ALARACT, Soldiers are authorized 12 weeks of parental leave for birth/adoption/long-term foster care placement occurring on or after 27 December 2022.</a:t>
            </a:r>
            <a:r>
              <a:rPr lang="en-US" sz="1000" dirty="0">
                <a:latin typeface="US Army Light" panose="020B0506030202020204" pitchFamily="34" charset="0"/>
                <a:ea typeface="Verdana" panose="020B0604030504040204" pitchFamily="34" charset="0"/>
                <a:cs typeface="Times New Roman" panose="02020603050405020304" pitchFamily="18" charset="0"/>
              </a:rPr>
              <a:t> </a:t>
            </a:r>
          </a:p>
          <a:p>
            <a:pPr indent="91440"/>
            <a:r>
              <a:rPr lang="en-US" sz="1000" dirty="0">
                <a:latin typeface="US Army Light" panose="020B0506030202020204" pitchFamily="34" charset="0"/>
                <a:cs typeface="Times New Roman" panose="02020603050405020304" pitchFamily="18" charset="0"/>
              </a:rPr>
              <a:t>The following applies to each sub-set of parents.</a:t>
            </a:r>
          </a:p>
          <a:p>
            <a:r>
              <a:rPr lang="en-US" sz="1000" u="sng" dirty="0">
                <a:latin typeface="US Army Light" panose="020B0506030202020204" pitchFamily="34" charset="0"/>
                <a:cs typeface="Times New Roman" panose="02020603050405020304" pitchFamily="18" charset="0"/>
              </a:rPr>
              <a:t>Birth parents</a:t>
            </a:r>
            <a:r>
              <a:rPr lang="en-US" sz="1000" dirty="0">
                <a:latin typeface="US Army Light" panose="020B0506030202020204" pitchFamily="34" charset="0"/>
                <a:cs typeface="Times New Roman" panose="02020603050405020304" pitchFamily="18" charset="0"/>
              </a:rPr>
              <a:t>:</a:t>
            </a:r>
          </a:p>
          <a:p>
            <a:pPr marL="171450" indent="-171450">
              <a:buFont typeface="Arial" panose="020B0604020202020204" pitchFamily="34" charset="0"/>
              <a:buChar char="•"/>
            </a:pPr>
            <a:r>
              <a:rPr lang="en-US" sz="1000" dirty="0">
                <a:latin typeface="US Army Light" panose="020B0506030202020204" pitchFamily="34" charset="0"/>
                <a:cs typeface="Times New Roman" panose="02020603050405020304" pitchFamily="18" charset="0"/>
              </a:rPr>
              <a:t>Deferred or excused for 365 days after the birth of their child from all continuous duty events that are in excess of 1 normal duty day/shift (e.g., deployment, mobilization, field training, combat training center program rotations, collective training events away from home station, pre-mobilization training, unit training assembly away from home station, TDY, etc.)</a:t>
            </a:r>
          </a:p>
          <a:p>
            <a:pPr marL="171450" indent="-171450">
              <a:buFont typeface="Arial" panose="020B0604020202020204" pitchFamily="34" charset="0"/>
              <a:buChar char="•"/>
            </a:pPr>
            <a:r>
              <a:rPr lang="en-US" sz="1000" dirty="0">
                <a:latin typeface="US Army Light" panose="020B0506030202020204" pitchFamily="34" charset="0"/>
                <a:cs typeface="Times New Roman" panose="02020603050405020304" pitchFamily="18" charset="0"/>
              </a:rPr>
              <a:t>Authorized 12 weeks of parental leave in addition to and following maternity convalescent leave </a:t>
            </a:r>
            <a:r>
              <a:rPr lang="en-US" sz="1000" b="0" i="0" dirty="0">
                <a:effectLst/>
                <a:latin typeface="US Army Light" panose="020B0506030202020204" pitchFamily="34" charset="0"/>
                <a:cs typeface="Times New Roman" panose="02020603050405020304" pitchFamily="18" charset="0"/>
              </a:rPr>
              <a:t>during the 1-year period beginning on the date of birth of child</a:t>
            </a:r>
            <a:r>
              <a:rPr lang="en-US" sz="1000" dirty="0">
                <a:latin typeface="US Army Light" panose="020B0506030202020204" pitchFamily="34" charset="0"/>
                <a:cs typeface="Times New Roman" panose="02020603050405020304" pitchFamily="18" charset="0"/>
              </a:rPr>
              <a:t>.</a:t>
            </a:r>
          </a:p>
          <a:p>
            <a:r>
              <a:rPr lang="en-US" sz="1000" u="sng" dirty="0">
                <a:latin typeface="US Army Light" panose="020B0506030202020204" pitchFamily="34" charset="0"/>
                <a:cs typeface="Times New Roman" panose="02020603050405020304" pitchFamily="18" charset="0"/>
              </a:rPr>
              <a:t>Non-birth parents/adoption/foster-care/surrogacy</a:t>
            </a:r>
            <a:r>
              <a:rPr lang="en-US" sz="1000" dirty="0">
                <a:latin typeface="US Army Light" panose="020B0506030202020204" pitchFamily="34" charset="0"/>
                <a:cs typeface="Times New Roman" panose="02020603050405020304" pitchFamily="18" charset="0"/>
              </a:rPr>
              <a:t>:</a:t>
            </a:r>
          </a:p>
          <a:p>
            <a:pPr marL="171450" indent="-171450">
              <a:buFont typeface="Arial" panose="020B0604020202020204" pitchFamily="34" charset="0"/>
              <a:buChar char="•"/>
            </a:pPr>
            <a:r>
              <a:rPr lang="en-US" sz="1000" dirty="0">
                <a:latin typeface="US Army Light" panose="020B0506030202020204" pitchFamily="34" charset="0"/>
                <a:cs typeface="Times New Roman" panose="02020603050405020304" pitchFamily="18" charset="0"/>
              </a:rPr>
              <a:t>Authorized 12 weeks of parental leave either taken in whole or taken in increments during the 1-year period beginning on the date of birth of child/date of adoption/date of placement (adoption/long-term foster care)</a:t>
            </a:r>
          </a:p>
          <a:p>
            <a:pPr marL="171450" indent="-171450">
              <a:buFont typeface="Arial" panose="020B0604020202020204" pitchFamily="34" charset="0"/>
              <a:buChar char="•"/>
            </a:pPr>
            <a:r>
              <a:rPr lang="en-US" sz="1000" dirty="0">
                <a:latin typeface="US Army Light" panose="020B0506030202020204" pitchFamily="34" charset="0"/>
                <a:cs typeface="Times New Roman" panose="02020603050405020304" pitchFamily="18" charset="0"/>
              </a:rPr>
              <a:t>Should expect to deploy with their units.</a:t>
            </a:r>
          </a:p>
          <a:p>
            <a:r>
              <a:rPr lang="en-US" sz="1000" u="sng" dirty="0">
                <a:latin typeface="US Army Light" panose="020B0506030202020204" pitchFamily="34" charset="0"/>
                <a:cs typeface="Times New Roman" panose="02020603050405020304" pitchFamily="18" charset="0"/>
              </a:rPr>
              <a:t>Taking leave</a:t>
            </a:r>
            <a:r>
              <a:rPr lang="en-US" sz="1000" dirty="0">
                <a:latin typeface="US Army Light" panose="020B0506030202020204" pitchFamily="34" charset="0"/>
                <a:cs typeface="Times New Roman" panose="02020603050405020304" pitchFamily="18" charset="0"/>
              </a:rPr>
              <a:t>:</a:t>
            </a:r>
          </a:p>
          <a:p>
            <a:pPr marL="171450" indent="-171450">
              <a:buFont typeface="Arial" panose="020B0604020202020204" pitchFamily="34" charset="0"/>
              <a:buChar char="•"/>
            </a:pPr>
            <a:r>
              <a:rPr lang="en-US" sz="1000" dirty="0">
                <a:latin typeface="US Army Light" panose="020B0506030202020204" pitchFamily="34" charset="0"/>
                <a:cs typeface="Times New Roman" panose="02020603050405020304" pitchFamily="18" charset="0"/>
              </a:rPr>
              <a:t>Soldiers may take parental leave in one continuous period or in increments consistent with operational requirements.</a:t>
            </a:r>
          </a:p>
          <a:p>
            <a:pPr marL="171450" indent="-171450">
              <a:buFont typeface="Arial" panose="020B0604020202020204" pitchFamily="34" charset="0"/>
              <a:buChar char="•"/>
            </a:pPr>
            <a:r>
              <a:rPr lang="en-US" sz="1000" b="0" i="0" dirty="0">
                <a:effectLst/>
                <a:latin typeface="US Army Light" panose="020B0506030202020204" pitchFamily="34" charset="0"/>
              </a:rPr>
              <a:t>Soldiers can take ordinary leave in between increments of or consecutively with parental leave.</a:t>
            </a:r>
          </a:p>
          <a:p>
            <a:pPr marL="171450" indent="-171450">
              <a:buFont typeface="Arial" panose="020B0604020202020204" pitchFamily="34" charset="0"/>
              <a:buChar char="•"/>
            </a:pPr>
            <a:r>
              <a:rPr lang="en-US" sz="1000" dirty="0">
                <a:latin typeface="US Army Light" panose="020B0506030202020204" pitchFamily="34" charset="0"/>
                <a:cs typeface="Times New Roman" panose="02020603050405020304" pitchFamily="18" charset="0"/>
              </a:rPr>
              <a:t>Soldiers choosing to take parental leave in more than one increment must request proposed leave in blocks of at least 7 days each for a max of 12 increments.</a:t>
            </a:r>
          </a:p>
          <a:p>
            <a:r>
              <a:rPr lang="en-US" sz="1000" u="sng" dirty="0">
                <a:latin typeface="US Army Light" panose="020B0506030202020204" pitchFamily="34" charset="0"/>
                <a:cs typeface="Times New Roman" panose="02020603050405020304" pitchFamily="18" charset="0"/>
              </a:rPr>
              <a:t>Deferring leave</a:t>
            </a:r>
            <a:r>
              <a:rPr lang="en-US" sz="1000" dirty="0">
                <a:latin typeface="US Army Light" panose="020B0506030202020204" pitchFamily="34" charset="0"/>
                <a:cs typeface="Times New Roman" panose="02020603050405020304" pitchFamily="18" charset="0"/>
              </a:rPr>
              <a:t>: operationally deployed Soldiers must normally defer parental leave until completion of deployment. However, unit commanders may approve parental leave if he/she determines it doesn’t impact unit readiness. Soldiers who defer leave because of deployment may be authorized an extension of the 1-year parental leave period.</a:t>
            </a:r>
          </a:p>
          <a:p>
            <a:r>
              <a:rPr lang="en-US" sz="1000" u="sng" dirty="0">
                <a:latin typeface="US Army Light" panose="020B0506030202020204" pitchFamily="34" charset="0"/>
                <a:cs typeface="Times New Roman" panose="02020603050405020304" pitchFamily="18" charset="0"/>
              </a:rPr>
              <a:t>Extension of leave</a:t>
            </a:r>
            <a:r>
              <a:rPr lang="en-US" sz="1000" dirty="0">
                <a:latin typeface="US Army Light" panose="020B0506030202020204" pitchFamily="34" charset="0"/>
                <a:cs typeface="Times New Roman" panose="02020603050405020304" pitchFamily="18" charset="0"/>
              </a:rPr>
              <a:t>: authorized if Soldiers lose unused parental leave (after the 1-year period) because of deployment/military exercise (consecutively more than 90 days), attendance at an in-residence PME course (consecutively more than 90 days), execution of PCS orders with TDY en route to new permanent duty station (consecutively more than 90 days) that would interfere with taking parental leave. </a:t>
            </a:r>
          </a:p>
          <a:p>
            <a:r>
              <a:rPr lang="en-US" sz="1000" u="sng" dirty="0">
                <a:latin typeface="US Army Light" panose="020B0506030202020204" pitchFamily="34" charset="0"/>
                <a:cs typeface="Times New Roman" panose="02020603050405020304" pitchFamily="18" charset="0"/>
              </a:rPr>
              <a:t>Unused leave</a:t>
            </a:r>
            <a:r>
              <a:rPr lang="en-US" sz="1000" dirty="0">
                <a:latin typeface="US Army Light" panose="020B0506030202020204" pitchFamily="34" charset="0"/>
                <a:cs typeface="Times New Roman" panose="02020603050405020304" pitchFamily="18" charset="0"/>
              </a:rPr>
              <a:t>: </a:t>
            </a:r>
            <a:r>
              <a:rPr lang="en-US" sz="1000" b="0" i="0" dirty="0">
                <a:effectLst/>
                <a:latin typeface="US Army Light" panose="020B0506030202020204" pitchFamily="34" charset="0"/>
              </a:rPr>
              <a:t>Soldiers forfeit any amount of unused parental leave remaining at the expiration of the 1-year period (unless extension applies); at the time of separation from active service; termination of placement for adoption/long-term foster care.</a:t>
            </a:r>
            <a:endParaRPr lang="en-US" sz="1000" dirty="0">
              <a:latin typeface="US Army Light" panose="020B0506030202020204" pitchFamily="34" charset="0"/>
              <a:cs typeface="Times New Roman" panose="02020603050405020304" pitchFamily="18" charset="0"/>
            </a:endParaRPr>
          </a:p>
          <a:p>
            <a:r>
              <a:rPr lang="en-US" sz="1000" u="sng" dirty="0">
                <a:latin typeface="US Army Light" panose="020B0506030202020204" pitchFamily="34" charset="0"/>
                <a:cs typeface="Times New Roman" panose="02020603050405020304" pitchFamily="18" charset="0"/>
              </a:rPr>
              <a:t>Stillbirth/miscarriage</a:t>
            </a:r>
            <a:r>
              <a:rPr lang="en-US" sz="1000" dirty="0">
                <a:latin typeface="US Army Light" panose="020B0506030202020204" pitchFamily="34" charset="0"/>
                <a:cs typeface="Times New Roman" panose="02020603050405020304" pitchFamily="18" charset="0"/>
              </a:rPr>
              <a:t>: Birth parent/spouse not authorized parental leave.  DoD Health care provider may recommend convalescent leave.</a:t>
            </a:r>
            <a:endParaRPr lang="en-US" sz="1000" u="sng" dirty="0">
              <a:latin typeface="US Army Light" panose="020B0506030202020204" pitchFamily="34" charset="0"/>
              <a:cs typeface="Times New Roman" panose="02020603050405020304" pitchFamily="18" charset="0"/>
            </a:endParaRPr>
          </a:p>
          <a:p>
            <a:endParaRPr lang="en-US" sz="1000" u="sng" dirty="0">
              <a:latin typeface="US Army Light" panose="020B0506030202020204" pitchFamily="34" charset="0"/>
              <a:cs typeface="Times New Roman" panose="02020603050405020304" pitchFamily="18" charset="0"/>
            </a:endParaRPr>
          </a:p>
          <a:p>
            <a:pPr marL="171450" indent="-171450">
              <a:buFont typeface="Arial" panose="020B0604020202020204" pitchFamily="34" charset="0"/>
              <a:buChar char="•"/>
            </a:pPr>
            <a:endParaRPr lang="en-US" sz="1000" dirty="0">
              <a:latin typeface="US Army Light" panose="020B0506030202020204" pitchFamily="34" charset="0"/>
              <a:cs typeface="Times New Roman" panose="02020603050405020304" pitchFamily="18" charset="0"/>
            </a:endParaRPr>
          </a:p>
          <a:p>
            <a:pPr indent="91440"/>
            <a:endParaRPr lang="en-US" sz="1000" dirty="0">
              <a:latin typeface="Times New Roman" panose="02020603050405020304" pitchFamily="18" charset="0"/>
              <a:cs typeface="Times New Roman" panose="02020603050405020304" pitchFamily="18" charset="0"/>
            </a:endParaRPr>
          </a:p>
        </p:txBody>
      </p:sp>
      <p:sp>
        <p:nvSpPr>
          <p:cNvPr id="5" name="Rectangle 4"/>
          <p:cNvSpPr/>
          <p:nvPr/>
        </p:nvSpPr>
        <p:spPr>
          <a:xfrm>
            <a:off x="11573" y="891285"/>
            <a:ext cx="6858002" cy="1579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251074" y="831738"/>
            <a:ext cx="1935658" cy="276999"/>
          </a:xfrm>
          <a:prstGeom prst="rect">
            <a:avLst/>
          </a:prstGeom>
        </p:spPr>
        <p:txBody>
          <a:bodyPr wrap="none">
            <a:spAutoFit/>
          </a:bodyPr>
          <a:lstStyle/>
          <a:p>
            <a:r>
              <a:rPr lang="en-US" sz="1200" b="1" dirty="0">
                <a:solidFill>
                  <a:srgbClr val="FFD530"/>
                </a:solidFill>
                <a:latin typeface="Franklin Gothic Book" panose="020B0503020102020204" pitchFamily="34" charset="0"/>
                <a:cs typeface="Times New Roman" panose="02020603050405020304" pitchFamily="18" charset="0"/>
              </a:rPr>
              <a:t>Volume 23-1,  March 2023</a:t>
            </a:r>
          </a:p>
        </p:txBody>
      </p:sp>
      <p:sp>
        <p:nvSpPr>
          <p:cNvPr id="6" name="Rectangle 5"/>
          <p:cNvSpPr/>
          <p:nvPr/>
        </p:nvSpPr>
        <p:spPr>
          <a:xfrm>
            <a:off x="0" y="1058380"/>
            <a:ext cx="6846427" cy="584775"/>
          </a:xfrm>
          <a:prstGeom prst="rect">
            <a:avLst/>
          </a:prstGeom>
        </p:spPr>
        <p:txBody>
          <a:bodyPr wrap="square">
            <a:spAutoFit/>
          </a:bodyPr>
          <a:lstStyle/>
          <a:p>
            <a:pPr algn="ctr"/>
            <a:r>
              <a:rPr lang="en-US" sz="1600" b="1" dirty="0">
                <a:latin typeface="US Army" panose="020B0506030202020204" pitchFamily="34" charset="0"/>
              </a:rPr>
              <a:t>IG Update 23-1:  Guidance on Expansion of the Military Parental Leave Program Implementation (</a:t>
            </a:r>
            <a:r>
              <a:rPr lang="en-US" sz="1600" b="1">
                <a:latin typeface="US Army" panose="020B0506030202020204" pitchFamily="34" charset="0"/>
              </a:rPr>
              <a:t>ALARACT 018-2023</a:t>
            </a:r>
            <a:r>
              <a:rPr lang="en-US" sz="1600" b="1" dirty="0">
                <a:latin typeface="US Army" panose="020B0506030202020204" pitchFamily="34" charset="0"/>
              </a:rPr>
              <a:t>)</a:t>
            </a:r>
          </a:p>
        </p:txBody>
      </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5314702" y="255208"/>
            <a:ext cx="1390844" cy="328497"/>
          </a:xfrm>
          <a:prstGeom prst="rect">
            <a:avLst/>
          </a:prstGeom>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98587" y="8450157"/>
            <a:ext cx="567121" cy="567121"/>
          </a:xfrm>
          <a:prstGeom prst="rect">
            <a:avLst/>
          </a:prstGeom>
          <a:ln>
            <a:solidFill>
              <a:schemeClr val="tx1"/>
            </a:solidFill>
          </a:ln>
        </p:spPr>
      </p:pic>
      <p:sp>
        <p:nvSpPr>
          <p:cNvPr id="28" name="Rectangle 27"/>
          <p:cNvSpPr/>
          <p:nvPr/>
        </p:nvSpPr>
        <p:spPr>
          <a:xfrm>
            <a:off x="4868819" y="5745879"/>
            <a:ext cx="1826659" cy="2613101"/>
          </a:xfrm>
          <a:prstGeom prst="rect">
            <a:avLst/>
          </a:prstGeom>
          <a:solidFill>
            <a:srgbClr val="FFD53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lang="en-US" sz="1000" b="1" dirty="0">
                <a:solidFill>
                  <a:schemeClr val="tx1"/>
                </a:solidFill>
                <a:latin typeface="US Army Light" panose="020B0506030202020204" pitchFamily="34" charset="0"/>
                <a:cs typeface="Times New Roman" panose="02020603050405020304" pitchFamily="18" charset="0"/>
              </a:rPr>
              <a:t>Key Terms</a:t>
            </a:r>
          </a:p>
          <a:p>
            <a:r>
              <a:rPr lang="en-US" sz="1000" b="1" dirty="0">
                <a:solidFill>
                  <a:schemeClr val="tx1"/>
                </a:solidFill>
                <a:latin typeface="US Army Light" panose="020B0506030202020204" pitchFamily="34" charset="0"/>
                <a:cs typeface="Times New Roman" panose="02020603050405020304" pitchFamily="18" charset="0"/>
              </a:rPr>
              <a:t>Soldier: </a:t>
            </a:r>
            <a:r>
              <a:rPr lang="en-US" sz="1000" dirty="0">
                <a:solidFill>
                  <a:schemeClr val="tx1"/>
                </a:solidFill>
                <a:latin typeface="US Army Light" panose="020B0506030202020204" pitchFamily="34" charset="0"/>
                <a:cs typeface="Times New Roman" panose="02020603050405020304" pitchFamily="18" charset="0"/>
              </a:rPr>
              <a:t>Active-duty as well as reserve Soldiers on active-duty orders for 12 months or longer. </a:t>
            </a:r>
          </a:p>
          <a:p>
            <a:r>
              <a:rPr lang="en-US" sz="1000" b="1" dirty="0">
                <a:solidFill>
                  <a:schemeClr val="tx1"/>
                </a:solidFill>
                <a:latin typeface="US Army Light" panose="020B0506030202020204" pitchFamily="34" charset="0"/>
                <a:cs typeface="Times New Roman" panose="02020603050405020304" pitchFamily="18" charset="0"/>
              </a:rPr>
              <a:t>Child: </a:t>
            </a:r>
            <a:r>
              <a:rPr lang="en-US" sz="1000" b="0" i="0" dirty="0">
                <a:solidFill>
                  <a:schemeClr val="tx1"/>
                </a:solidFill>
                <a:effectLst/>
                <a:latin typeface="US Army Light" panose="020B0506030202020204" pitchFamily="34" charset="0"/>
              </a:rPr>
              <a:t>newborn, adopted minor child, or minor child placed for adoption or long-term foster care (minimum 24 months</a:t>
            </a:r>
          </a:p>
          <a:p>
            <a:r>
              <a:rPr lang="en-US" sz="1000" b="1" dirty="0">
                <a:solidFill>
                  <a:schemeClr val="tx1"/>
                </a:solidFill>
                <a:latin typeface="US Army Light" panose="020B0506030202020204" pitchFamily="34" charset="0"/>
                <a:cs typeface="Times New Roman" panose="02020603050405020304" pitchFamily="18" charset="0"/>
              </a:rPr>
              <a:t>Birth parent: </a:t>
            </a:r>
            <a:r>
              <a:rPr lang="en-US" sz="1000" dirty="0">
                <a:solidFill>
                  <a:schemeClr val="tx1"/>
                </a:solidFill>
                <a:latin typeface="US Army Light" panose="020B0506030202020204" pitchFamily="34" charset="0"/>
                <a:cs typeface="Times New Roman" panose="02020603050405020304" pitchFamily="18" charset="0"/>
              </a:rPr>
              <a:t>Soldier who gives birth.</a:t>
            </a:r>
          </a:p>
          <a:p>
            <a:r>
              <a:rPr lang="en-US" sz="1000" b="1" dirty="0">
                <a:solidFill>
                  <a:schemeClr val="tx1"/>
                </a:solidFill>
                <a:latin typeface="US Army Light" panose="020B0506030202020204" pitchFamily="34" charset="0"/>
                <a:cs typeface="Times New Roman" panose="02020603050405020304" pitchFamily="18" charset="0"/>
              </a:rPr>
              <a:t>Convalescent leave: </a:t>
            </a:r>
            <a:r>
              <a:rPr lang="en-US" sz="1000" dirty="0">
                <a:solidFill>
                  <a:schemeClr val="tx1"/>
                </a:solidFill>
                <a:latin typeface="US Army Light" panose="020B0506030202020204" pitchFamily="34" charset="0"/>
                <a:cs typeface="Times New Roman" panose="02020603050405020304" pitchFamily="18" charset="0"/>
              </a:rPr>
              <a:t>a period of authorized absence granted to Soldiers under medical care, which is part of prescribed treatment for recuperation and convalescence. </a:t>
            </a:r>
          </a:p>
          <a:p>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BAD8BCBE-0985-4458-8621-924A7EA73732}"/>
              </a:ext>
            </a:extLst>
          </p:cNvPr>
          <p:cNvSpPr/>
          <p:nvPr/>
        </p:nvSpPr>
        <p:spPr>
          <a:xfrm>
            <a:off x="4868820" y="1836618"/>
            <a:ext cx="1826659" cy="3857733"/>
          </a:xfrm>
          <a:prstGeom prst="rect">
            <a:avLst/>
          </a:prstGeom>
          <a:solidFill>
            <a:srgbClr val="FFD53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758C8A4-77EC-4F87-8335-86F590D35843}"/>
              </a:ext>
            </a:extLst>
          </p:cNvPr>
          <p:cNvSpPr txBox="1"/>
          <p:nvPr/>
        </p:nvSpPr>
        <p:spPr>
          <a:xfrm>
            <a:off x="4725334" y="1864389"/>
            <a:ext cx="2171035" cy="3831818"/>
          </a:xfrm>
          <a:prstGeom prst="rect">
            <a:avLst/>
          </a:prstGeom>
          <a:noFill/>
        </p:spPr>
        <p:txBody>
          <a:bodyPr wrap="square" rtlCol="0">
            <a:spAutoFit/>
          </a:bodyPr>
          <a:lstStyle/>
          <a:p>
            <a:pPr algn="ctr"/>
            <a:r>
              <a:rPr lang="en-US" sz="900" b="1" dirty="0">
                <a:solidFill>
                  <a:srgbClr val="FF0000"/>
                </a:solidFill>
                <a:latin typeface="US Army Light" panose="020B0506030202020204" pitchFamily="34" charset="0"/>
              </a:rPr>
              <a:t>Your Unit Name Here</a:t>
            </a:r>
            <a:endParaRPr lang="en-US" sz="900" b="1" dirty="0">
              <a:latin typeface="US Army Light" panose="020B0506030202020204" pitchFamily="34" charset="0"/>
            </a:endParaRPr>
          </a:p>
          <a:p>
            <a:pPr algn="ctr"/>
            <a:r>
              <a:rPr lang="en-US" sz="900" b="1" dirty="0">
                <a:latin typeface="US Army Light" panose="020B0506030202020204" pitchFamily="34" charset="0"/>
              </a:rPr>
              <a:t>Commanding General</a:t>
            </a:r>
          </a:p>
          <a:p>
            <a:pPr algn="ctr"/>
            <a:r>
              <a:rPr lang="en-US" sz="900" b="1" dirty="0">
                <a:solidFill>
                  <a:srgbClr val="FF0000"/>
                </a:solidFill>
                <a:latin typeface="US Army Light" panose="020B0506030202020204" pitchFamily="34" charset="0"/>
              </a:rPr>
              <a:t>MG Soldier Q. Public</a:t>
            </a: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r>
              <a:rPr lang="en-US" sz="900" b="1" dirty="0">
                <a:latin typeface="US Army Light" panose="020B0506030202020204" pitchFamily="34" charset="0"/>
              </a:rPr>
              <a:t>Command Sergeant Major</a:t>
            </a:r>
          </a:p>
          <a:p>
            <a:pPr algn="ctr"/>
            <a:r>
              <a:rPr lang="en-US" sz="900" b="1" dirty="0">
                <a:solidFill>
                  <a:srgbClr val="FF0000"/>
                </a:solidFill>
                <a:latin typeface="US Army Light" panose="020B0506030202020204" pitchFamily="34" charset="0"/>
              </a:rPr>
              <a:t>CSM Soldier Q. Public</a:t>
            </a: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r>
              <a:rPr lang="en-US" sz="900" b="1" dirty="0">
                <a:latin typeface="US Army Light" panose="020B0506030202020204" pitchFamily="34" charset="0"/>
              </a:rPr>
              <a:t>Command Inspector General</a:t>
            </a:r>
          </a:p>
          <a:p>
            <a:pPr algn="ctr"/>
            <a:r>
              <a:rPr lang="en-US" sz="900" b="1" dirty="0">
                <a:solidFill>
                  <a:srgbClr val="FF0000"/>
                </a:solidFill>
                <a:latin typeface="US Army Light" panose="020B0506030202020204" pitchFamily="34" charset="0"/>
              </a:rPr>
              <a:t>LTC Soldier Q. Public</a:t>
            </a:r>
            <a:endParaRPr lang="en-US" sz="900" b="1" dirty="0">
              <a:latin typeface="US Army Light" panose="020B0506030202020204" pitchFamily="34" charset="0"/>
            </a:endParaRPr>
          </a:p>
          <a:p>
            <a:pPr algn="ctr"/>
            <a:endParaRPr lang="en-US" sz="900" b="1" dirty="0">
              <a:latin typeface="US Army Light" panose="020B0506030202020204" pitchFamily="34" charset="0"/>
            </a:endParaRPr>
          </a:p>
          <a:p>
            <a:pPr algn="ctr"/>
            <a:r>
              <a:rPr lang="en-US" sz="900" b="1" dirty="0">
                <a:latin typeface="US Army Light" panose="020B0506030202020204" pitchFamily="34" charset="0"/>
              </a:rPr>
              <a:t>Inspector General NCOIC</a:t>
            </a:r>
          </a:p>
          <a:p>
            <a:pPr algn="ctr"/>
            <a:r>
              <a:rPr lang="en-US" sz="900" b="1" dirty="0">
                <a:solidFill>
                  <a:srgbClr val="FF0000"/>
                </a:solidFill>
                <a:latin typeface="US Army Light" panose="020B0506030202020204" pitchFamily="34" charset="0"/>
              </a:rPr>
              <a:t>SGM Soldier Q. Public</a:t>
            </a:r>
          </a:p>
          <a:p>
            <a:pPr algn="ctr"/>
            <a:endParaRPr lang="en-US" sz="900" b="1" dirty="0">
              <a:solidFill>
                <a:srgbClr val="FF0000"/>
              </a:solidFill>
              <a:latin typeface="US Army Light" panose="020B0506030202020204" pitchFamily="34" charset="0"/>
            </a:endParaRPr>
          </a:p>
          <a:p>
            <a:pPr algn="ctr"/>
            <a:r>
              <a:rPr lang="en-US" sz="900" b="1" u="sng" dirty="0">
                <a:latin typeface="US Army Light" panose="020B0506030202020204" pitchFamily="34" charset="0"/>
              </a:rPr>
              <a:t>IG Points of Contact</a:t>
            </a:r>
          </a:p>
          <a:p>
            <a:pPr algn="ctr"/>
            <a:r>
              <a:rPr lang="en-US" sz="900" b="1" dirty="0">
                <a:solidFill>
                  <a:srgbClr val="FF0000"/>
                </a:solidFill>
                <a:latin typeface="US Army Light" panose="020B0506030202020204" pitchFamily="34" charset="0"/>
              </a:rPr>
              <a:t>Unit </a:t>
            </a:r>
            <a:r>
              <a:rPr lang="en-US" sz="900" b="1" dirty="0">
                <a:latin typeface="US Army Light" panose="020B0506030202020204" pitchFamily="34" charset="0"/>
              </a:rPr>
              <a:t>IG Office</a:t>
            </a:r>
          </a:p>
          <a:p>
            <a:pPr algn="ctr"/>
            <a:r>
              <a:rPr lang="en-US" sz="900" b="1" dirty="0">
                <a:solidFill>
                  <a:srgbClr val="FF0000"/>
                </a:solidFill>
                <a:latin typeface="US Army Light" panose="020B0506030202020204" pitchFamily="34" charset="0"/>
              </a:rPr>
              <a:t>Building 1234</a:t>
            </a:r>
          </a:p>
          <a:p>
            <a:pPr algn="ctr"/>
            <a:r>
              <a:rPr lang="en-US" sz="900" b="1" dirty="0">
                <a:solidFill>
                  <a:srgbClr val="FF0000"/>
                </a:solidFill>
                <a:latin typeface="US Army Light" panose="020B0506030202020204" pitchFamily="34" charset="0"/>
              </a:rPr>
              <a:t>Hooah Drive</a:t>
            </a:r>
          </a:p>
          <a:p>
            <a:pPr algn="ctr"/>
            <a:r>
              <a:rPr lang="en-US" sz="900" b="1" dirty="0">
                <a:solidFill>
                  <a:srgbClr val="FF0000"/>
                </a:solidFill>
                <a:latin typeface="US Army Light" panose="020B0506030202020204" pitchFamily="34" charset="0"/>
              </a:rPr>
              <a:t>Fort Swampy XX 55555</a:t>
            </a:r>
          </a:p>
        </p:txBody>
      </p:sp>
      <p:pic>
        <p:nvPicPr>
          <p:cNvPr id="20" name="Picture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76604" y="2753720"/>
            <a:ext cx="1268494" cy="1257201"/>
          </a:xfrm>
          <a:prstGeom prst="rect">
            <a:avLst/>
          </a:prstGeom>
        </p:spPr>
      </p:pic>
      <p:sp>
        <p:nvSpPr>
          <p:cNvPr id="3" name="TextBox 2">
            <a:extLst>
              <a:ext uri="{FF2B5EF4-FFF2-40B4-BE49-F238E27FC236}">
                <a16:creationId xmlns:a16="http://schemas.microsoft.com/office/drawing/2014/main" id="{73B5E3D9-4092-464D-AEFA-CE13D22DA6CE}"/>
              </a:ext>
            </a:extLst>
          </p:cNvPr>
          <p:cNvSpPr txBox="1"/>
          <p:nvPr/>
        </p:nvSpPr>
        <p:spPr>
          <a:xfrm>
            <a:off x="6029780" y="8547744"/>
            <a:ext cx="866589" cy="276999"/>
          </a:xfrm>
          <a:prstGeom prst="rect">
            <a:avLst/>
          </a:prstGeom>
          <a:noFill/>
        </p:spPr>
        <p:txBody>
          <a:bodyPr wrap="square" rtlCol="0">
            <a:spAutoFit/>
          </a:bodyPr>
          <a:lstStyle/>
          <a:p>
            <a:pPr algn="ctr"/>
            <a:r>
              <a:rPr lang="en-US" sz="1200" dirty="0"/>
              <a:t>ig.army.mil</a:t>
            </a:r>
          </a:p>
        </p:txBody>
      </p:sp>
      <p:sp>
        <p:nvSpPr>
          <p:cNvPr id="4" name="TextBox 3">
            <a:extLst>
              <a:ext uri="{FF2B5EF4-FFF2-40B4-BE49-F238E27FC236}">
                <a16:creationId xmlns:a16="http://schemas.microsoft.com/office/drawing/2014/main" id="{5D789704-C462-4F4E-9F4F-99FE120285CB}"/>
              </a:ext>
            </a:extLst>
          </p:cNvPr>
          <p:cNvSpPr txBox="1"/>
          <p:nvPr/>
        </p:nvSpPr>
        <p:spPr>
          <a:xfrm>
            <a:off x="2557670" y="8362122"/>
            <a:ext cx="184731" cy="369332"/>
          </a:xfrm>
          <a:prstGeom prst="rect">
            <a:avLst/>
          </a:prstGeom>
          <a:noFill/>
        </p:spPr>
        <p:txBody>
          <a:bodyPr wrap="none" rtlCol="0">
            <a:spAutoFit/>
          </a:bodyPr>
          <a:lstStyle/>
          <a:p>
            <a:endParaRPr lang="en-US" dirty="0"/>
          </a:p>
        </p:txBody>
      </p:sp>
      <p:sp>
        <p:nvSpPr>
          <p:cNvPr id="24" name="Rectangle 23">
            <a:extLst>
              <a:ext uri="{FF2B5EF4-FFF2-40B4-BE49-F238E27FC236}">
                <a16:creationId xmlns:a16="http://schemas.microsoft.com/office/drawing/2014/main" id="{BEE2ECBC-2134-43F2-88B3-55C1C7CFC8D7}"/>
              </a:ext>
            </a:extLst>
          </p:cNvPr>
          <p:cNvSpPr/>
          <p:nvPr/>
        </p:nvSpPr>
        <p:spPr>
          <a:xfrm>
            <a:off x="2412853" y="7641800"/>
            <a:ext cx="1971189" cy="980851"/>
          </a:xfrm>
          <a:prstGeom prst="rect">
            <a:avLst/>
          </a:prstGeom>
          <a:solidFill>
            <a:srgbClr val="FFD53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r>
              <a:rPr lang="en-US" sz="900" b="1" dirty="0">
                <a:solidFill>
                  <a:schemeClr val="tx1"/>
                </a:solidFill>
                <a:latin typeface="US Army Light" panose="020B0506030202020204" pitchFamily="34" charset="0"/>
                <a:cs typeface="Times New Roman" panose="02020603050405020304" pitchFamily="18" charset="0"/>
              </a:rPr>
              <a:t>References:</a:t>
            </a:r>
          </a:p>
          <a:p>
            <a:r>
              <a:rPr lang="en-US" sz="800" dirty="0">
                <a:solidFill>
                  <a:schemeClr val="tx1"/>
                </a:solidFill>
                <a:latin typeface="US Army Light" panose="020B0506030202020204" pitchFamily="34" charset="0"/>
                <a:cs typeface="Times New Roman" panose="02020603050405020304" pitchFamily="18" charset="0"/>
              </a:rPr>
              <a:t>Directive-type memorandum 23-001 (Expansion of the Military Parental Leave Program</a:t>
            </a:r>
          </a:p>
          <a:p>
            <a:r>
              <a:rPr lang="en-US" sz="800" dirty="0">
                <a:solidFill>
                  <a:schemeClr val="tx1"/>
                </a:solidFill>
                <a:latin typeface="US Army Light" panose="020B0506030202020204" pitchFamily="34" charset="0"/>
                <a:cs typeface="Times New Roman" panose="02020603050405020304" pitchFamily="18" charset="0"/>
              </a:rPr>
              <a:t>AD 2022-06 (Parenthood, Pregnancy, and Postpartum</a:t>
            </a:r>
          </a:p>
          <a:p>
            <a:r>
              <a:rPr lang="en-US" sz="800" dirty="0">
                <a:solidFill>
                  <a:schemeClr val="tx1"/>
                </a:solidFill>
                <a:latin typeface="US Army Light" panose="020B0506030202020204" pitchFamily="34" charset="0"/>
                <a:cs typeface="Times New Roman" panose="02020603050405020304" pitchFamily="18" charset="0"/>
              </a:rPr>
              <a:t>AR 600-8-10 (Army Leaves and Passes)</a:t>
            </a:r>
          </a:p>
        </p:txBody>
      </p:sp>
    </p:spTree>
    <p:extLst>
      <p:ext uri="{BB962C8B-B14F-4D97-AF65-F5344CB8AC3E}">
        <p14:creationId xmlns:p14="http://schemas.microsoft.com/office/powerpoint/2010/main" val="26184699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ee8c200f-5b40-4309-82ff-5af4db5b0849">GEARS-1804248679-1320289</_dlc_DocId>
    <_dlc_DocIdUrl xmlns="ee8c200f-5b40-4309-82ff-5af4db5b0849">
      <Url>https://army.deps.mil/netcom/sites/GEARS/Live/_layouts/15/DocIdRedir.aspx?ID=GEARS-1804248679-1320289</Url>
      <Description>GEARS-1804248679-1320289</Description>
    </_dlc_DocIdUrl>
    <ForSignature xmlns="8a193c6d-1f15-4b0f-93de-f08b1219e5c4">false</ForSignatur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6FD2D7EE7C3C48B9ADF06B2D0DC505" ma:contentTypeVersion="9" ma:contentTypeDescription="Create a new document." ma:contentTypeScope="" ma:versionID="becfe85e0c03e55a2d19d18938613672">
  <xsd:schema xmlns:xsd="http://www.w3.org/2001/XMLSchema" xmlns:xs="http://www.w3.org/2001/XMLSchema" xmlns:p="http://schemas.microsoft.com/office/2006/metadata/properties" xmlns:ns2="ee8c200f-5b40-4309-82ff-5af4db5b0849" xmlns:ns3="8a193c6d-1f15-4b0f-93de-f08b1219e5c4" targetNamespace="http://schemas.microsoft.com/office/2006/metadata/properties" ma:root="true" ma:fieldsID="1976e72b9b40902ee522452e08b83d15" ns2:_="" ns3:_="">
    <xsd:import namespace="ee8c200f-5b40-4309-82ff-5af4db5b0849"/>
    <xsd:import namespace="8a193c6d-1f15-4b0f-93de-f08b1219e5c4"/>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193c6d-1f15-4b0f-93de-f08b1219e5c4"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FC9628-DA05-4C97-A87F-2B648354539C}">
  <ds:schemaRefs>
    <ds:schemaRef ds:uri="http://schemas.microsoft.com/sharepoint/events"/>
  </ds:schemaRefs>
</ds:datastoreItem>
</file>

<file path=customXml/itemProps2.xml><?xml version="1.0" encoding="utf-8"?>
<ds:datastoreItem xmlns:ds="http://schemas.openxmlformats.org/officeDocument/2006/customXml" ds:itemID="{B4ECA041-1EAF-4B39-827F-278B7B9AEE21}">
  <ds:schemaRefs>
    <ds:schemaRef ds:uri="http://purl.org/dc/term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 ds:uri="http://schemas.microsoft.com/office/2006/documentManagement/types"/>
    <ds:schemaRef ds:uri="8a193c6d-1f15-4b0f-93de-f08b1219e5c4"/>
    <ds:schemaRef ds:uri="ee8c200f-5b40-4309-82ff-5af4db5b0849"/>
    <ds:schemaRef ds:uri="http://schemas.microsoft.com/office/2006/metadata/properties"/>
  </ds:schemaRefs>
</ds:datastoreItem>
</file>

<file path=customXml/itemProps3.xml><?xml version="1.0" encoding="utf-8"?>
<ds:datastoreItem xmlns:ds="http://schemas.openxmlformats.org/officeDocument/2006/customXml" ds:itemID="{497AB7F2-30E0-4472-9056-9F732A10D0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8a193c6d-1f15-4b0f-93de-f08b1219e5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7C99B22-EF19-4D63-970C-AD43BEE97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23686</TotalTime>
  <Words>674</Words>
  <Application>Microsoft Office PowerPoint</Application>
  <PresentationFormat>Letter Paper (8.5x11 in)</PresentationFormat>
  <Paragraphs>59</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Elephant</vt:lpstr>
      <vt:lpstr>Franklin Gothic Book</vt:lpstr>
      <vt:lpstr>Times New Roman</vt:lpstr>
      <vt:lpstr>US Army</vt:lpstr>
      <vt:lpstr>US Army Light</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Dorie</cp:lastModifiedBy>
  <cp:revision>591</cp:revision>
  <cp:lastPrinted>2022-04-20T18:55:42Z</cp:lastPrinted>
  <dcterms:created xsi:type="dcterms:W3CDTF">2017-02-16T17:34:53Z</dcterms:created>
  <dcterms:modified xsi:type="dcterms:W3CDTF">2023-03-15T16:58:24Z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0x010100846FD2D7EE7C3C48B9ADF06B2D0DC505</vt:lpwstr>
  </property>
  <property fmtid="{D5CDD505-2E9C-101B-9397-08002B2CF9AE}" pid="3" name="_dlc_DocIdItemGuid">
    <vt:lpwstr>1b16d41d-dcc0-4c27-9ade-c29f19eb01fa</vt:lpwstr>
  </property>
  <property fmtid="{D5CDD505-2E9C-101B-9397-08002B2CF9AE}" pid="4" name="_dlc_policyId">
    <vt:lpwstr/>
  </property>
  <property fmtid="{D5CDD505-2E9C-101B-9397-08002B2CF9AE}" pid="5" name="ItemRetentionFormula">
    <vt:lpwstr/>
  </property>
</Properties>
</file>